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5" r:id="rId4"/>
    <p:sldId id="262" r:id="rId5"/>
    <p:sldId id="266" r:id="rId6"/>
    <p:sldId id="258" r:id="rId7"/>
    <p:sldId id="264" r:id="rId8"/>
  </p:sldIdLst>
  <p:sldSz cx="10693400" cy="6624638"/>
  <p:notesSz cx="6858000" cy="9144000"/>
  <p:defaultTextStyle>
    <a:defPPr>
      <a:defRPr lang="en-US"/>
    </a:defPPr>
    <a:lvl1pPr marL="0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36433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72866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09298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45731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82164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18597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755029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291462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87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563"/>
    <a:srgbClr val="025ECF"/>
    <a:srgbClr val="95C12B"/>
    <a:srgbClr val="1E4562"/>
    <a:srgbClr val="04A2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903" y="-171"/>
      </p:cViewPr>
      <p:guideLst>
        <p:guide orient="horz" pos="2087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005" y="2057933"/>
            <a:ext cx="9089390" cy="142000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4010" y="3753962"/>
            <a:ext cx="7485380" cy="169296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36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9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5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2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8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5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91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52715" y="265294"/>
            <a:ext cx="2406015" cy="565241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670" y="265294"/>
            <a:ext cx="7039822" cy="565241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705" y="4256945"/>
            <a:ext cx="9089390" cy="1315727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705" y="2807805"/>
            <a:ext cx="9089390" cy="1449139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3643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7286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09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457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821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2185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755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2914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670" y="1545750"/>
            <a:ext cx="4722918" cy="4371955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5812" y="1545750"/>
            <a:ext cx="4722918" cy="4371955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670" y="1482877"/>
            <a:ext cx="4724775" cy="61799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433" indent="0">
              <a:buNone/>
              <a:defRPr sz="2300" b="1"/>
            </a:lvl2pPr>
            <a:lvl3pPr marL="1072866" indent="0">
              <a:buNone/>
              <a:defRPr sz="2100" b="1"/>
            </a:lvl3pPr>
            <a:lvl4pPr marL="1609298" indent="0">
              <a:buNone/>
              <a:defRPr sz="1900" b="1"/>
            </a:lvl4pPr>
            <a:lvl5pPr marL="2145731" indent="0">
              <a:buNone/>
              <a:defRPr sz="1900" b="1"/>
            </a:lvl5pPr>
            <a:lvl6pPr marL="2682164" indent="0">
              <a:buNone/>
              <a:defRPr sz="1900" b="1"/>
            </a:lvl6pPr>
            <a:lvl7pPr marL="3218597" indent="0">
              <a:buNone/>
              <a:defRPr sz="1900" b="1"/>
            </a:lvl7pPr>
            <a:lvl8pPr marL="3755029" indent="0">
              <a:buNone/>
              <a:defRPr sz="1900" b="1"/>
            </a:lvl8pPr>
            <a:lvl9pPr marL="4291462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670" y="2100869"/>
            <a:ext cx="4724775" cy="3816835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2100" y="1482877"/>
            <a:ext cx="4726632" cy="61799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433" indent="0">
              <a:buNone/>
              <a:defRPr sz="2300" b="1"/>
            </a:lvl2pPr>
            <a:lvl3pPr marL="1072866" indent="0">
              <a:buNone/>
              <a:defRPr sz="2100" b="1"/>
            </a:lvl3pPr>
            <a:lvl4pPr marL="1609298" indent="0">
              <a:buNone/>
              <a:defRPr sz="1900" b="1"/>
            </a:lvl4pPr>
            <a:lvl5pPr marL="2145731" indent="0">
              <a:buNone/>
              <a:defRPr sz="1900" b="1"/>
            </a:lvl5pPr>
            <a:lvl6pPr marL="2682164" indent="0">
              <a:buNone/>
              <a:defRPr sz="1900" b="1"/>
            </a:lvl6pPr>
            <a:lvl7pPr marL="3218597" indent="0">
              <a:buNone/>
              <a:defRPr sz="1900" b="1"/>
            </a:lvl7pPr>
            <a:lvl8pPr marL="3755029" indent="0">
              <a:buNone/>
              <a:defRPr sz="1900" b="1"/>
            </a:lvl8pPr>
            <a:lvl9pPr marL="4291462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2100" y="2100869"/>
            <a:ext cx="4726632" cy="3816835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672" y="263758"/>
            <a:ext cx="3518055" cy="112250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0823" y="263761"/>
            <a:ext cx="5977907" cy="5653945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672" y="1386269"/>
            <a:ext cx="3518055" cy="4531437"/>
          </a:xfrm>
        </p:spPr>
        <p:txBody>
          <a:bodyPr/>
          <a:lstStyle>
            <a:lvl1pPr marL="0" indent="0">
              <a:buNone/>
              <a:defRPr sz="1600"/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981" y="4637247"/>
            <a:ext cx="6416040" cy="54745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981" y="591924"/>
            <a:ext cx="6416040" cy="3974783"/>
          </a:xfrm>
        </p:spPr>
        <p:txBody>
          <a:bodyPr/>
          <a:lstStyle>
            <a:lvl1pPr marL="0" indent="0">
              <a:buNone/>
              <a:defRPr sz="3800"/>
            </a:lvl1pPr>
            <a:lvl2pPr marL="536433" indent="0">
              <a:buNone/>
              <a:defRPr sz="3300"/>
            </a:lvl2pPr>
            <a:lvl3pPr marL="1072866" indent="0">
              <a:buNone/>
              <a:defRPr sz="2800"/>
            </a:lvl3pPr>
            <a:lvl4pPr marL="1609298" indent="0">
              <a:buNone/>
              <a:defRPr sz="2300"/>
            </a:lvl4pPr>
            <a:lvl5pPr marL="2145731" indent="0">
              <a:buNone/>
              <a:defRPr sz="2300"/>
            </a:lvl5pPr>
            <a:lvl6pPr marL="2682164" indent="0">
              <a:buNone/>
              <a:defRPr sz="2300"/>
            </a:lvl6pPr>
            <a:lvl7pPr marL="3218597" indent="0">
              <a:buNone/>
              <a:defRPr sz="2300"/>
            </a:lvl7pPr>
            <a:lvl8pPr marL="3755029" indent="0">
              <a:buNone/>
              <a:defRPr sz="2300"/>
            </a:lvl8pPr>
            <a:lvl9pPr marL="4291462" indent="0">
              <a:buNone/>
              <a:defRPr sz="2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981" y="5184700"/>
            <a:ext cx="6416040" cy="777475"/>
          </a:xfrm>
        </p:spPr>
        <p:txBody>
          <a:bodyPr/>
          <a:lstStyle>
            <a:lvl1pPr marL="0" indent="0">
              <a:buNone/>
              <a:defRPr sz="1600"/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670" y="265294"/>
            <a:ext cx="9624060" cy="1104106"/>
          </a:xfrm>
          <a:prstGeom prst="rect">
            <a:avLst/>
          </a:prstGeom>
        </p:spPr>
        <p:txBody>
          <a:bodyPr vert="horz" lIns="107287" tIns="53643" rIns="107287" bIns="5364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670" y="1545750"/>
            <a:ext cx="9624060" cy="4371955"/>
          </a:xfrm>
          <a:prstGeom prst="rect">
            <a:avLst/>
          </a:prstGeom>
        </p:spPr>
        <p:txBody>
          <a:bodyPr vert="horz" lIns="107287" tIns="53643" rIns="107287" bIns="5364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670" y="6140059"/>
            <a:ext cx="2495127" cy="352701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3579" y="6140059"/>
            <a:ext cx="3386243" cy="352701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3603" y="6140059"/>
            <a:ext cx="2495127" cy="352701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7286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2325" indent="-402325" algn="l" defTabSz="1072866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1703" indent="-335270" algn="l" defTabSz="1072866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41082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515" indent="-268216" algn="l" defTabSz="107286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947" indent="-268216" algn="l" defTabSz="107286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380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veikslėlis 2">
            <a:extLst>
              <a:ext uri="{FF2B5EF4-FFF2-40B4-BE49-F238E27FC236}">
                <a16:creationId xmlns:a16="http://schemas.microsoft.com/office/drawing/2014/main" id="{B1D09F1E-FCBD-49CB-A784-9D128F55D2E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 t="11753" r="350" b="21203"/>
          <a:stretch/>
        </p:blipFill>
        <p:spPr>
          <a:xfrm>
            <a:off x="10779" y="-22953"/>
            <a:ext cx="10693400" cy="4836319"/>
          </a:xfrm>
          <a:prstGeom prst="rect">
            <a:avLst/>
          </a:prstGeom>
        </p:spPr>
      </p:pic>
      <p:pic>
        <p:nvPicPr>
          <p:cNvPr id="1028" name="Picture 4" descr="C:\Users\Nyta\Desktop\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100" y="5826919"/>
            <a:ext cx="7135813" cy="61912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-29613" y="4813366"/>
            <a:ext cx="10669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" pitchFamily="34" charset="0"/>
                <a:cs typeface="Arial" pitchFamily="34" charset="0"/>
              </a:rPr>
              <a:t>Visuomen</a:t>
            </a:r>
            <a:r>
              <a:rPr lang="lt-LT" sz="2400" dirty="0">
                <a:latin typeface="Arial" pitchFamily="34" charset="0"/>
                <a:cs typeface="Arial" pitchFamily="34" charset="0"/>
              </a:rPr>
              <a:t>ės informavimas ir projekto rezultatų sklaida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2019 0</a:t>
            </a:r>
            <a:r>
              <a:rPr lang="lt-LT" sz="2400" dirty="0">
                <a:latin typeface="Arial" pitchFamily="34" charset="0"/>
                <a:cs typeface="Arial" pitchFamily="34" charset="0"/>
              </a:rPr>
              <a:t>6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lt-LT" sz="2400" dirty="0">
                <a:latin typeface="Arial" pitchFamily="34" charset="0"/>
                <a:cs typeface="Arial" pitchFamily="34" charset="0"/>
              </a:rPr>
              <a:t>18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46044" y="6177216"/>
            <a:ext cx="2374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800" b="1" dirty="0">
                <a:latin typeface="Arial" pitchFamily="34" charset="0"/>
                <a:cs typeface="Arial" pitchFamily="34" charset="0"/>
              </a:rPr>
              <a:t>www.lifeterns.lt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3" descr="C:\Users\Nyta\Desktop\2.png">
            <a:extLst>
              <a:ext uri="{FF2B5EF4-FFF2-40B4-BE49-F238E27FC236}">
                <a16:creationId xmlns:a16="http://schemas.microsoft.com/office/drawing/2014/main" id="{8FA2FEEE-4688-46ED-B893-14612ABF1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06292" y="4849685"/>
            <a:ext cx="1881187" cy="13319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778" y="-27586"/>
            <a:ext cx="5143178" cy="66246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46700" y="357664"/>
            <a:ext cx="3962401" cy="59708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b="1" dirty="0">
                <a:solidFill>
                  <a:srgbClr val="003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Informacijos teikimas plačiajai visuomenei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lt-LT" b="1" dirty="0">
              <a:solidFill>
                <a:srgbClr val="0035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b="1" dirty="0">
                <a:solidFill>
                  <a:srgbClr val="003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Apsaugos problemų viešinimas suinteresuotoms asmenų grupėms/institucijoms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lt-LT" b="1" dirty="0">
              <a:solidFill>
                <a:srgbClr val="0035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b="1" dirty="0">
                <a:solidFill>
                  <a:srgbClr val="003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Projekto rezultatų ir patirties sklaida suinteresuotoms nacionalinėms ir tarptautinėms tikslinėms grupėms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lt-LT" b="1" dirty="0">
              <a:solidFill>
                <a:srgbClr val="0035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b="1" dirty="0">
                <a:solidFill>
                  <a:srgbClr val="003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Viešinimo medžiagos ir priemonių gamyba ir platinimas</a:t>
            </a:r>
          </a:p>
          <a:p>
            <a:pPr algn="just"/>
            <a:endParaRPr lang="en-US" b="1" dirty="0"/>
          </a:p>
          <a:p>
            <a:pPr algn="just"/>
            <a:endParaRPr lang="en-US" sz="1000" dirty="0">
              <a:solidFill>
                <a:srgbClr val="003563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3" descr="C:\Users\Nyta\Desktop\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35086" y="721519"/>
            <a:ext cx="1558314" cy="1103313"/>
          </a:xfrm>
          <a:prstGeom prst="rect">
            <a:avLst/>
          </a:prstGeom>
          <a:noFill/>
        </p:spPr>
      </p:pic>
      <p:pic>
        <p:nvPicPr>
          <p:cNvPr id="8" name="Picture 2" descr="C:\Users\Nyta\Desktop\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66300" y="2016920"/>
            <a:ext cx="752475" cy="205105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93700" y="1026319"/>
            <a:ext cx="44196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Vi</a:t>
            </a:r>
            <a:r>
              <a:rPr lang="lt-LT" sz="45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ešinimo </a:t>
            </a:r>
            <a:r>
              <a:rPr lang="en-US" sz="45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veiklos</a:t>
            </a:r>
            <a:endParaRPr lang="lt-LT" sz="4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lt-LT" sz="1400" dirty="0"/>
          </a:p>
          <a:p>
            <a:pPr algn="just"/>
            <a:endParaRPr lang="lt-LT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622300" y="1424281"/>
            <a:ext cx="4038600" cy="41242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endParaRPr lang="lt-LT" sz="3000" b="1" dirty="0">
              <a:solidFill>
                <a:srgbClr val="003563"/>
              </a:solidFill>
              <a:latin typeface="Arial" pitchFamily="34" charset="0"/>
              <a:cs typeface="Arial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lt-LT" sz="2800" dirty="0">
                <a:solidFill>
                  <a:srgbClr val="003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Projekto viešinimo plano parengimas</a:t>
            </a:r>
            <a:endParaRPr lang="en-US" sz="2800" dirty="0">
              <a:solidFill>
                <a:srgbClr val="0035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lt-LT" sz="2800" dirty="0">
              <a:solidFill>
                <a:srgbClr val="0035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lt-LT" sz="2800" dirty="0">
                <a:solidFill>
                  <a:srgbClr val="003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Bendradarbiavimas su žiniasklaida</a:t>
            </a:r>
            <a:endParaRPr lang="en-US" sz="2800" dirty="0">
              <a:solidFill>
                <a:srgbClr val="0035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lt-LT" sz="2800" dirty="0">
              <a:solidFill>
                <a:srgbClr val="0035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lt-LT" sz="2800" dirty="0">
                <a:solidFill>
                  <a:srgbClr val="003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Projekto svetainės sukūrimas</a:t>
            </a:r>
          </a:p>
          <a:p>
            <a:endParaRPr lang="lt-LT" sz="1400" dirty="0">
              <a:solidFill>
                <a:srgbClr val="00356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8617" y="689529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3563"/>
                </a:solidFill>
                <a:latin typeface="Arial" pitchFamily="34" charset="0"/>
                <a:cs typeface="Arial" pitchFamily="34" charset="0"/>
              </a:rPr>
              <a:t>01  |  </a:t>
            </a:r>
            <a:r>
              <a:rPr lang="en-US" sz="1800" b="1" dirty="0" err="1">
                <a:solidFill>
                  <a:srgbClr val="003563"/>
                </a:solidFill>
                <a:latin typeface="Arial" pitchFamily="34" charset="0"/>
                <a:cs typeface="Arial" pitchFamily="34" charset="0"/>
              </a:rPr>
              <a:t>Informacijos</a:t>
            </a:r>
            <a:r>
              <a:rPr lang="en-US" sz="1800" b="1" dirty="0">
                <a:solidFill>
                  <a:srgbClr val="00356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solidFill>
                  <a:srgbClr val="003563"/>
                </a:solidFill>
                <a:latin typeface="Arial" pitchFamily="34" charset="0"/>
                <a:cs typeface="Arial" pitchFamily="34" charset="0"/>
              </a:rPr>
              <a:t>teikimas</a:t>
            </a:r>
            <a:r>
              <a:rPr lang="en-US" sz="1800" b="1" dirty="0">
                <a:solidFill>
                  <a:srgbClr val="00356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solidFill>
                  <a:srgbClr val="003563"/>
                </a:solidFill>
                <a:latin typeface="Arial" pitchFamily="34" charset="0"/>
                <a:cs typeface="Arial" pitchFamily="34" charset="0"/>
              </a:rPr>
              <a:t>pla</a:t>
            </a:r>
            <a:r>
              <a:rPr lang="lt-LT" sz="1800" b="1" dirty="0">
                <a:solidFill>
                  <a:srgbClr val="003563"/>
                </a:solidFill>
                <a:latin typeface="Arial" pitchFamily="34" charset="0"/>
                <a:cs typeface="Arial" pitchFamily="34" charset="0"/>
              </a:rPr>
              <a:t>č</a:t>
            </a:r>
            <a:r>
              <a:rPr lang="en-US" sz="1800" b="1" dirty="0" err="1">
                <a:solidFill>
                  <a:srgbClr val="003563"/>
                </a:solidFill>
                <a:latin typeface="Arial" pitchFamily="34" charset="0"/>
                <a:cs typeface="Arial" pitchFamily="34" charset="0"/>
              </a:rPr>
              <a:t>iaja</a:t>
            </a:r>
            <a:r>
              <a:rPr lang="lt-LT" sz="1800" b="1" dirty="0">
                <a:solidFill>
                  <a:srgbClr val="003563"/>
                </a:solidFill>
                <a:latin typeface="Arial" pitchFamily="34" charset="0"/>
                <a:cs typeface="Arial" pitchFamily="34" charset="0"/>
              </a:rPr>
              <a:t>i v</a:t>
            </a:r>
            <a:r>
              <a:rPr lang="en-US" sz="1800" b="1" dirty="0" err="1">
                <a:solidFill>
                  <a:srgbClr val="003563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lt-LT" sz="1800" b="1" dirty="0" err="1">
                <a:solidFill>
                  <a:srgbClr val="003563"/>
                </a:solidFill>
                <a:latin typeface="Arial" pitchFamily="34" charset="0"/>
                <a:cs typeface="Arial" pitchFamily="34" charset="0"/>
              </a:rPr>
              <a:t>suomenei</a:t>
            </a:r>
            <a:r>
              <a:rPr lang="en-US" sz="1800" b="1" dirty="0">
                <a:solidFill>
                  <a:srgbClr val="003563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8" name="Picture 3" descr="C:\Users\Nyta\Desktop\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35086" y="721519"/>
            <a:ext cx="1558314" cy="1103313"/>
          </a:xfrm>
          <a:prstGeom prst="rect">
            <a:avLst/>
          </a:prstGeom>
          <a:noFill/>
        </p:spPr>
      </p:pic>
      <p:pic>
        <p:nvPicPr>
          <p:cNvPr id="10" name="Picture 2" descr="C:\Users\Nyta\Desktop\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66300" y="2016920"/>
            <a:ext cx="752475" cy="205105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094606" y="1412937"/>
            <a:ext cx="4038600" cy="58785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lt-LT" sz="3000" b="1" dirty="0">
                <a:solidFill>
                  <a:srgbClr val="003563"/>
                </a:solidFill>
                <a:latin typeface="Arial" pitchFamily="34" charset="0"/>
                <a:cs typeface="Arial" pitchFamily="34" charset="0"/>
              </a:rPr>
              <a:t>KĄ PADARĖME?</a:t>
            </a:r>
          </a:p>
          <a:p>
            <a:endParaRPr lang="lt-LT" sz="1400" dirty="0">
              <a:solidFill>
                <a:srgbClr val="003563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lt-LT" sz="2200" dirty="0">
                <a:solidFill>
                  <a:srgbClr val="003563"/>
                </a:solidFill>
                <a:latin typeface="Arial" pitchFamily="34" charset="0"/>
                <a:cs typeface="Arial" pitchFamily="34" charset="0"/>
              </a:rPr>
              <a:t>Parengtas viešinimo planas;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lt-LT" sz="2200" dirty="0">
                <a:solidFill>
                  <a:srgbClr val="003563"/>
                </a:solidFill>
                <a:latin typeface="Arial" pitchFamily="34" charset="0"/>
                <a:cs typeface="Arial" pitchFamily="34" charset="0"/>
              </a:rPr>
              <a:t>Interneto svetainė lietuvių ir anglų kalbomis sukurta;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lt-LT" sz="2200" dirty="0">
                <a:solidFill>
                  <a:srgbClr val="003563"/>
                </a:solidFill>
                <a:latin typeface="Arial" pitchFamily="34" charset="0"/>
                <a:cs typeface="Arial" pitchFamily="34" charset="0"/>
              </a:rPr>
              <a:t>Žiniasklaida:</a:t>
            </a:r>
          </a:p>
          <a:p>
            <a:pPr marL="879333" lvl="1" indent="-342900" algn="just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3563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en-US" sz="2000" dirty="0" err="1">
                <a:solidFill>
                  <a:srgbClr val="003563"/>
                </a:solidFill>
                <a:latin typeface="Arial" pitchFamily="34" charset="0"/>
                <a:cs typeface="Arial" pitchFamily="34" charset="0"/>
              </a:rPr>
              <a:t>straipsnis</a:t>
            </a:r>
            <a:r>
              <a:rPr lang="en-US" sz="2000" dirty="0">
                <a:solidFill>
                  <a:srgbClr val="00356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lt-LT" sz="2000" dirty="0">
                <a:solidFill>
                  <a:srgbClr val="003563"/>
                </a:solidFill>
                <a:latin typeface="Arial" pitchFamily="34" charset="0"/>
                <a:cs typeface="Arial" pitchFamily="34" charset="0"/>
              </a:rPr>
              <a:t>žurnale „Paukščiai“;</a:t>
            </a:r>
          </a:p>
          <a:p>
            <a:pPr marL="879333" lvl="1" indent="-342900" algn="just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3563"/>
                </a:solidFill>
                <a:latin typeface="Arial" pitchFamily="34" charset="0"/>
                <a:cs typeface="Arial" pitchFamily="34" charset="0"/>
              </a:rPr>
              <a:t>8 </a:t>
            </a:r>
            <a:r>
              <a:rPr lang="en-US" sz="2000" dirty="0" err="1">
                <a:solidFill>
                  <a:srgbClr val="003563"/>
                </a:solidFill>
                <a:latin typeface="Arial" pitchFamily="34" charset="0"/>
                <a:cs typeface="Arial" pitchFamily="34" charset="0"/>
              </a:rPr>
              <a:t>straipsniai</a:t>
            </a:r>
            <a:r>
              <a:rPr lang="en-US" sz="2000" dirty="0">
                <a:solidFill>
                  <a:srgbClr val="00356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3563"/>
                </a:solidFill>
                <a:latin typeface="Arial" pitchFamily="34" charset="0"/>
                <a:cs typeface="Arial" pitchFamily="34" charset="0"/>
              </a:rPr>
              <a:t>interneto</a:t>
            </a:r>
            <a:r>
              <a:rPr lang="en-US" sz="2000" dirty="0">
                <a:solidFill>
                  <a:srgbClr val="00356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3563"/>
                </a:solidFill>
                <a:latin typeface="Arial" pitchFamily="34" charset="0"/>
                <a:cs typeface="Arial" pitchFamily="34" charset="0"/>
              </a:rPr>
              <a:t>dienra</a:t>
            </a:r>
            <a:r>
              <a:rPr lang="lt-LT" sz="2000" dirty="0">
                <a:solidFill>
                  <a:srgbClr val="003563"/>
                </a:solidFill>
                <a:latin typeface="Arial" pitchFamily="34" charset="0"/>
                <a:cs typeface="Arial" pitchFamily="34" charset="0"/>
              </a:rPr>
              <a:t>ščiuose;</a:t>
            </a:r>
            <a:endParaRPr lang="en-US" sz="2000" dirty="0">
              <a:solidFill>
                <a:srgbClr val="003563"/>
              </a:solidFill>
              <a:latin typeface="Arial" pitchFamily="34" charset="0"/>
              <a:cs typeface="Arial" pitchFamily="34" charset="0"/>
            </a:endParaRPr>
          </a:p>
          <a:p>
            <a:pPr marL="879333" lvl="1" indent="-342900" algn="just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3563"/>
                </a:solidFill>
                <a:latin typeface="Arial" pitchFamily="34" charset="0"/>
                <a:cs typeface="Arial" pitchFamily="34" charset="0"/>
              </a:rPr>
              <a:t>4 TV re</a:t>
            </a:r>
            <a:r>
              <a:rPr lang="lt-LT" sz="2000" dirty="0">
                <a:solidFill>
                  <a:srgbClr val="003563"/>
                </a:solidFill>
                <a:latin typeface="Arial" pitchFamily="34" charset="0"/>
                <a:cs typeface="Arial" pitchFamily="34" charset="0"/>
              </a:rPr>
              <a:t>portažai;</a:t>
            </a:r>
            <a:endParaRPr lang="en-US" sz="2000" dirty="0">
              <a:solidFill>
                <a:srgbClr val="003563"/>
              </a:solidFill>
              <a:latin typeface="Arial" pitchFamily="34" charset="0"/>
              <a:cs typeface="Arial" pitchFamily="34" charset="0"/>
            </a:endParaRPr>
          </a:p>
          <a:p>
            <a:pPr marL="879333" lvl="1" indent="-342900" algn="just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3563"/>
                </a:solidFill>
                <a:latin typeface="Arial" pitchFamily="34" charset="0"/>
                <a:cs typeface="Arial" pitchFamily="34" charset="0"/>
              </a:rPr>
              <a:t>2 radio </a:t>
            </a:r>
            <a:r>
              <a:rPr lang="lt-LT" sz="2000" dirty="0">
                <a:solidFill>
                  <a:srgbClr val="003563"/>
                </a:solidFill>
                <a:latin typeface="Arial" pitchFamily="34" charset="0"/>
                <a:cs typeface="Arial" pitchFamily="34" charset="0"/>
              </a:rPr>
              <a:t>reportažai;</a:t>
            </a:r>
          </a:p>
          <a:p>
            <a:pPr marL="879333" lvl="1" indent="-342900" algn="just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3563"/>
                </a:solidFill>
                <a:latin typeface="Arial" pitchFamily="34" charset="0"/>
                <a:cs typeface="Arial" pitchFamily="34" charset="0"/>
              </a:rPr>
              <a:t>14 </a:t>
            </a:r>
            <a:r>
              <a:rPr lang="lt-LT" sz="2000" dirty="0">
                <a:solidFill>
                  <a:srgbClr val="003563"/>
                </a:solidFill>
                <a:latin typeface="Arial" pitchFamily="34" charset="0"/>
                <a:cs typeface="Arial" pitchFamily="34" charset="0"/>
              </a:rPr>
              <a:t>pranešimų birdlife.lt;</a:t>
            </a:r>
          </a:p>
          <a:p>
            <a:pPr marL="879333" lvl="1" indent="-342900" algn="just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3563"/>
                </a:solidFill>
                <a:latin typeface="Arial" pitchFamily="34" charset="0"/>
                <a:cs typeface="Arial" pitchFamily="34" charset="0"/>
              </a:rPr>
              <a:t>13 </a:t>
            </a:r>
            <a:r>
              <a:rPr lang="en-US" sz="2000" dirty="0" err="1">
                <a:solidFill>
                  <a:srgbClr val="003563"/>
                </a:solidFill>
                <a:latin typeface="Arial" pitchFamily="34" charset="0"/>
                <a:cs typeface="Arial" pitchFamily="34" charset="0"/>
              </a:rPr>
              <a:t>prane</a:t>
            </a:r>
            <a:r>
              <a:rPr lang="lt-LT" sz="2000" dirty="0">
                <a:solidFill>
                  <a:srgbClr val="003563"/>
                </a:solidFill>
                <a:latin typeface="Arial" pitchFamily="34" charset="0"/>
                <a:cs typeface="Arial" pitchFamily="34" charset="0"/>
              </a:rPr>
              <a:t>šimų lifeterns.lt;</a:t>
            </a:r>
          </a:p>
          <a:p>
            <a:pPr marL="879333" lvl="1" indent="-342900" algn="just">
              <a:buFont typeface="Wingdings" panose="05000000000000000000" pitchFamily="2" charset="2"/>
              <a:buChar char="ü"/>
            </a:pPr>
            <a:endParaRPr lang="lt-LT" sz="2000" dirty="0">
              <a:solidFill>
                <a:srgbClr val="003563"/>
              </a:solidFill>
              <a:latin typeface="Arial" pitchFamily="34" charset="0"/>
              <a:cs typeface="Arial" pitchFamily="34" charset="0"/>
            </a:endParaRPr>
          </a:p>
          <a:p>
            <a:pPr marL="879333" lvl="1" indent="-342900" algn="just">
              <a:buFont typeface="Wingdings" panose="05000000000000000000" pitchFamily="2" charset="2"/>
              <a:buChar char="ü"/>
            </a:pPr>
            <a:endParaRPr lang="lt-LT" sz="2000" dirty="0">
              <a:solidFill>
                <a:srgbClr val="003563"/>
              </a:solidFill>
              <a:latin typeface="Arial" pitchFamily="34" charset="0"/>
              <a:cs typeface="Arial" pitchFamily="34" charset="0"/>
            </a:endParaRPr>
          </a:p>
          <a:p>
            <a:pPr marL="879333" lvl="1" indent="-342900" algn="just">
              <a:buFont typeface="Wingdings" panose="05000000000000000000" pitchFamily="2" charset="2"/>
              <a:buChar char="ü"/>
            </a:pPr>
            <a:endParaRPr lang="lt-LT" sz="2000" dirty="0">
              <a:solidFill>
                <a:srgbClr val="003563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lt-LT" sz="2000" dirty="0">
              <a:solidFill>
                <a:srgbClr val="003563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en-US" sz="1000" dirty="0">
              <a:solidFill>
                <a:srgbClr val="003563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50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aveikslėlis 8">
            <a:extLst>
              <a:ext uri="{FF2B5EF4-FFF2-40B4-BE49-F238E27FC236}">
                <a16:creationId xmlns:a16="http://schemas.microsoft.com/office/drawing/2014/main" id="{6006AAA5-E75D-455F-BB9F-45CA29C022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89" r="14802"/>
          <a:stretch/>
        </p:blipFill>
        <p:spPr>
          <a:xfrm>
            <a:off x="-29563" y="0"/>
            <a:ext cx="6291021" cy="662463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04008" y="1026319"/>
            <a:ext cx="298129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lt-LT" sz="2000" dirty="0">
                <a:solidFill>
                  <a:srgbClr val="003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Susitikimai su suinteresuotų asmenų grupėmis/institucijomis projekto vietose</a:t>
            </a:r>
            <a:r>
              <a:rPr lang="en-US" sz="2000" dirty="0">
                <a:solidFill>
                  <a:srgbClr val="003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(5)</a:t>
            </a:r>
            <a:r>
              <a:rPr lang="lt-LT" sz="2000" dirty="0">
                <a:solidFill>
                  <a:srgbClr val="003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lt-LT" sz="2000" dirty="0">
                <a:solidFill>
                  <a:srgbClr val="003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Seminarai su skirtingų sektorių šalies institucijomis, susijusiomis su žuvėdrų apsauga</a:t>
            </a:r>
            <a:r>
              <a:rPr lang="en-US" sz="2000" dirty="0">
                <a:solidFill>
                  <a:srgbClr val="003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(4)</a:t>
            </a:r>
            <a:r>
              <a:rPr lang="lt-LT" sz="2000" dirty="0">
                <a:solidFill>
                  <a:srgbClr val="003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lt-LT" sz="2000" dirty="0">
                <a:solidFill>
                  <a:srgbClr val="003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Praktiniai mokymai specialistams apie tinkamą žuvėdrų buveinių tvarkymą po projekto pabaigos</a:t>
            </a:r>
            <a:r>
              <a:rPr lang="en-US" sz="2000" dirty="0">
                <a:solidFill>
                  <a:srgbClr val="003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(2)</a:t>
            </a:r>
            <a:r>
              <a:rPr lang="lt-LT" dirty="0">
                <a:solidFill>
                  <a:srgbClr val="003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lt-LT" sz="1500" dirty="0">
              <a:solidFill>
                <a:srgbClr val="025EC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 descr="C:\Users\Nyta\Desktop\4.png">
            <a:extLst>
              <a:ext uri="{FF2B5EF4-FFF2-40B4-BE49-F238E27FC236}">
                <a16:creationId xmlns:a16="http://schemas.microsoft.com/office/drawing/2014/main" id="{D1C8A151-27E4-4D56-8497-D78069FC8F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66300" y="2169319"/>
            <a:ext cx="752475" cy="2051050"/>
          </a:xfrm>
          <a:prstGeom prst="rect">
            <a:avLst/>
          </a:prstGeom>
          <a:noFill/>
        </p:spPr>
      </p:pic>
      <p:pic>
        <p:nvPicPr>
          <p:cNvPr id="11" name="Picture 3" descr="C:\Users\Nyta\Desktop\2.png">
            <a:extLst>
              <a:ext uri="{FF2B5EF4-FFF2-40B4-BE49-F238E27FC236}">
                <a16:creationId xmlns:a16="http://schemas.microsoft.com/office/drawing/2014/main" id="{B10252CA-DAB3-45B8-B511-791407094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12213" y="645319"/>
            <a:ext cx="1881187" cy="1331913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2B3CFD7-C003-4A85-803D-ADC94F37F107}"/>
              </a:ext>
            </a:extLst>
          </p:cNvPr>
          <p:cNvSpPr txBox="1"/>
          <p:nvPr/>
        </p:nvSpPr>
        <p:spPr>
          <a:xfrm>
            <a:off x="6489700" y="130066"/>
            <a:ext cx="3710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02  |  Vie</a:t>
            </a:r>
            <a:r>
              <a:rPr lang="lt-LT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šinimas suinteresuotoms institucijoms</a:t>
            </a:r>
            <a:endParaRPr lang="lt-LT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1EA5943A-024B-4AB5-837C-02D8E7954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3500" y="1"/>
            <a:ext cx="4279900" cy="6624636"/>
          </a:xfrm>
        </p:spPr>
        <p:txBody>
          <a:bodyPr>
            <a:normAutofit fontScale="90000"/>
          </a:bodyPr>
          <a:lstStyle/>
          <a:p>
            <a:pPr algn="l"/>
            <a:b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itchFamily="34" charset="0"/>
              </a:rPr>
            </a:br>
            <a:b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itchFamily="34" charset="0"/>
              </a:rPr>
            </a:br>
            <a:b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itchFamily="34" charset="0"/>
              </a:rPr>
            </a:br>
            <a:b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itchFamily="34" charset="0"/>
              </a:rPr>
            </a:br>
            <a:b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itchFamily="34" charset="0"/>
              </a:rPr>
            </a:br>
            <a:b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itchFamily="34" charset="0"/>
              </a:rPr>
            </a:br>
            <a:b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itchFamily="34" charset="0"/>
              </a:rPr>
            </a:br>
            <a:b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itchFamily="34" charset="0"/>
              </a:rPr>
            </a:br>
            <a:b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itchFamily="34" charset="0"/>
              </a:rPr>
            </a:br>
            <a:b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itchFamily="34" charset="0"/>
              </a:rPr>
            </a:br>
            <a:b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itchFamily="34" charset="0"/>
              </a:rPr>
            </a:br>
            <a:b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itchFamily="34" charset="0"/>
              </a:rPr>
            </a:br>
            <a:b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itchFamily="34" charset="0"/>
              </a:rPr>
            </a:br>
            <a:b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itchFamily="34" charset="0"/>
              </a:rPr>
            </a:br>
            <a:b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itchFamily="34" charset="0"/>
              </a:rPr>
            </a:b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itchFamily="34" charset="0"/>
              </a:rPr>
              <a:t>03 | </a:t>
            </a:r>
            <a:r>
              <a:rPr lang="lt-LT" sz="2000" b="1" dirty="0">
                <a:solidFill>
                  <a:srgbClr val="003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Projekto rezultatų ir patirties sklaida </a:t>
            </a:r>
            <a:br>
              <a:rPr lang="en-US" sz="2000" b="1" dirty="0">
                <a:solidFill>
                  <a:srgbClr val="00356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lt-LT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sz="23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Projekto rezultatų i</a:t>
            </a:r>
            <a:r>
              <a:rPr lang="en-US" sz="23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br>
              <a:rPr lang="en-US" sz="23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sz="23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patirties sklaida </a:t>
            </a:r>
            <a:br>
              <a:rPr lang="en-US" sz="23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sz="23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tarptautinėms</a:t>
            </a:r>
            <a:br>
              <a:rPr lang="en-US" sz="23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sz="23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gamtosaugos sektoriaus organizacijoms</a:t>
            </a:r>
            <a:br>
              <a:rPr lang="en-US" sz="23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lt-LT" sz="23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sz="23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Tarptautinis tarpsektorinis</a:t>
            </a:r>
            <a:br>
              <a:rPr lang="en-US" sz="23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sz="23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ir mokslinis seminarai</a:t>
            </a:r>
            <a:br>
              <a:rPr lang="en-US" sz="23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lt-LT" sz="23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sz="23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Bendradarbiavimas su </a:t>
            </a:r>
            <a:br>
              <a:rPr lang="en-US" sz="23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sz="23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kitais panašios tematikos</a:t>
            </a:r>
            <a:br>
              <a:rPr lang="en-US" sz="23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sz="23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projektais</a:t>
            </a:r>
            <a:br>
              <a:rPr lang="lt-LT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lt-LT" sz="1200" dirty="0"/>
          </a:p>
        </p:txBody>
      </p:sp>
      <p:pic>
        <p:nvPicPr>
          <p:cNvPr id="7" name="Turinio vietos rezervavimo ženklas 6">
            <a:extLst>
              <a:ext uri="{FF2B5EF4-FFF2-40B4-BE49-F238E27FC236}">
                <a16:creationId xmlns:a16="http://schemas.microsoft.com/office/drawing/2014/main" id="{245127E3-01F9-41B9-BB75-FA36F65F4C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8" t="2471" r="15942" b="2471"/>
          <a:stretch/>
        </p:blipFill>
        <p:spPr>
          <a:xfrm>
            <a:off x="-55979" y="0"/>
            <a:ext cx="6317079" cy="6624636"/>
          </a:xfrm>
        </p:spPr>
      </p:pic>
      <p:pic>
        <p:nvPicPr>
          <p:cNvPr id="8" name="Picture 3" descr="C:\Users\Nyta\Desktop\2.png">
            <a:extLst>
              <a:ext uri="{FF2B5EF4-FFF2-40B4-BE49-F238E27FC236}">
                <a16:creationId xmlns:a16="http://schemas.microsoft.com/office/drawing/2014/main" id="{5BF3309A-3B42-484C-8F3E-88C886E5D1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35086" y="721519"/>
            <a:ext cx="1558314" cy="1103313"/>
          </a:xfrm>
          <a:prstGeom prst="rect">
            <a:avLst/>
          </a:prstGeom>
          <a:noFill/>
        </p:spPr>
      </p:pic>
      <p:pic>
        <p:nvPicPr>
          <p:cNvPr id="9" name="Picture 2" descr="C:\Users\Nyta\Desktop\4.png">
            <a:extLst>
              <a:ext uri="{FF2B5EF4-FFF2-40B4-BE49-F238E27FC236}">
                <a16:creationId xmlns:a16="http://schemas.microsoft.com/office/drawing/2014/main" id="{1F22FCF1-70E2-4A25-AFC5-CB967DD2B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66300" y="2016920"/>
            <a:ext cx="752475" cy="2051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74682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654800" y="419218"/>
            <a:ext cx="4038600" cy="59862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lt-LT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t-LT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Projekto viešinimui </a:t>
            </a:r>
            <a:endParaRPr lang="en-US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t-LT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skirtos medžiagos </a:t>
            </a:r>
            <a:endParaRPr lang="en-US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lt-LT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amyba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lankstukas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US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t-LT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Informacinių stendų </a:t>
            </a:r>
            <a:endParaRPr lang="en-US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t-LT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Įrengimas</a:t>
            </a:r>
            <a:endParaRPr lang="en-US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t-LT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t-LT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</a:t>
            </a:r>
            <a:r>
              <a:rPr lang="lt-LT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medžiagos</a:t>
            </a:r>
            <a:endParaRPr lang="en-US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t-LT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parengimas ir išplatinimas</a:t>
            </a:r>
            <a:endParaRPr lang="en-US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filmas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klipai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lt-LT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t-LT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Mobili foto paroda apie mažųjų ir upinių žuvėdrų gyvenimą</a:t>
            </a:r>
            <a:endParaRPr lang="en-US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t-LT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t-LT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Vizualinės IT medžiagos apie žuvėdrų gyvenimą parengimas ir išplatinimas</a:t>
            </a:r>
          </a:p>
          <a:p>
            <a:endParaRPr lang="lt-LT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400" dirty="0">
              <a:solidFill>
                <a:srgbClr val="003563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3" descr="C:\Users\Nyta\Desktop\2.png">
            <a:extLst>
              <a:ext uri="{FF2B5EF4-FFF2-40B4-BE49-F238E27FC236}">
                <a16:creationId xmlns:a16="http://schemas.microsoft.com/office/drawing/2014/main" id="{483B3545-938C-4E94-8D76-804671574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35086" y="721519"/>
            <a:ext cx="1558314" cy="1103313"/>
          </a:xfrm>
          <a:prstGeom prst="rect">
            <a:avLst/>
          </a:prstGeom>
          <a:noFill/>
        </p:spPr>
      </p:pic>
      <p:pic>
        <p:nvPicPr>
          <p:cNvPr id="12" name="Picture 2" descr="C:\Users\Nyta\Desktop\4.png">
            <a:extLst>
              <a:ext uri="{FF2B5EF4-FFF2-40B4-BE49-F238E27FC236}">
                <a16:creationId xmlns:a16="http://schemas.microsoft.com/office/drawing/2014/main" id="{7435CD19-7B18-4D7D-8516-DD27412F7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66300" y="2016920"/>
            <a:ext cx="752475" cy="2051050"/>
          </a:xfrm>
          <a:prstGeom prst="rect">
            <a:avLst/>
          </a:prstGeom>
          <a:noFill/>
        </p:spPr>
      </p:pic>
      <p:pic>
        <p:nvPicPr>
          <p:cNvPr id="13" name="Paveikslėlis 12">
            <a:extLst>
              <a:ext uri="{FF2B5EF4-FFF2-40B4-BE49-F238E27FC236}">
                <a16:creationId xmlns:a16="http://schemas.microsoft.com/office/drawing/2014/main" id="{F7F8733E-56E8-4D31-BEC3-02719DEB33E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2" t="4020" r="23203" b="5980"/>
          <a:stretch/>
        </p:blipFill>
        <p:spPr>
          <a:xfrm>
            <a:off x="88900" y="-1"/>
            <a:ext cx="6303818" cy="662463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7D27DCE-1AB3-4BA5-8288-3AABB9F6A47C}"/>
              </a:ext>
            </a:extLst>
          </p:cNvPr>
          <p:cNvSpPr/>
          <p:nvPr/>
        </p:nvSpPr>
        <p:spPr>
          <a:xfrm>
            <a:off x="1841500" y="950119"/>
            <a:ext cx="373852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Viešinimo medžiagos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t-LT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 priemonių gamyba bei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t-LT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platinimas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t-LT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urinio vietos rezervavimo ženklas 6">
            <a:extLst>
              <a:ext uri="{FF2B5EF4-FFF2-40B4-BE49-F238E27FC236}">
                <a16:creationId xmlns:a16="http://schemas.microsoft.com/office/drawing/2014/main" id="{036B97DA-8456-43B0-8A58-4C39A81C08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7" y="10746"/>
            <a:ext cx="10666613" cy="7111076"/>
          </a:xfrm>
        </p:spPr>
      </p:pic>
      <p:pic>
        <p:nvPicPr>
          <p:cNvPr id="5" name="Picture 3" descr="C:\Users\Nyta\Desktop\5.png">
            <a:extLst>
              <a:ext uri="{FF2B5EF4-FFF2-40B4-BE49-F238E27FC236}">
                <a16:creationId xmlns:a16="http://schemas.microsoft.com/office/drawing/2014/main" id="{3BB60CB5-677D-4CC9-A3E7-1EB04975E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15397" y="1937115"/>
            <a:ext cx="1384300" cy="2750408"/>
          </a:xfrm>
          <a:prstGeom prst="rect">
            <a:avLst/>
          </a:prstGeom>
          <a:noFill/>
        </p:spPr>
      </p:pic>
      <p:sp>
        <p:nvSpPr>
          <p:cNvPr id="11" name="Stačiakampis 10">
            <a:extLst>
              <a:ext uri="{FF2B5EF4-FFF2-40B4-BE49-F238E27FC236}">
                <a16:creationId xmlns:a16="http://schemas.microsoft.com/office/drawing/2014/main" id="{8E8D7EFC-D313-4819-BB14-960EBCDF3DD5}"/>
              </a:ext>
            </a:extLst>
          </p:cNvPr>
          <p:cNvSpPr/>
          <p:nvPr/>
        </p:nvSpPr>
        <p:spPr>
          <a:xfrm>
            <a:off x="165100" y="264319"/>
            <a:ext cx="53467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lt-LT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AČIŪ</a:t>
            </a:r>
            <a:r>
              <a:rPr lang="en-US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UŽ DĖMESĮ</a:t>
            </a:r>
          </a:p>
        </p:txBody>
      </p:sp>
      <p:sp>
        <p:nvSpPr>
          <p:cNvPr id="12" name="Stačiakampis 11">
            <a:extLst>
              <a:ext uri="{FF2B5EF4-FFF2-40B4-BE49-F238E27FC236}">
                <a16:creationId xmlns:a16="http://schemas.microsoft.com/office/drawing/2014/main" id="{FAE204FA-C236-4382-A95F-96A239F85A38}"/>
              </a:ext>
            </a:extLst>
          </p:cNvPr>
          <p:cNvSpPr/>
          <p:nvPr/>
        </p:nvSpPr>
        <p:spPr>
          <a:xfrm>
            <a:off x="197650" y="2124615"/>
            <a:ext cx="24447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www.lifeterns.lt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aveikslėlis 16">
            <a:extLst>
              <a:ext uri="{FF2B5EF4-FFF2-40B4-BE49-F238E27FC236}">
                <a16:creationId xmlns:a16="http://schemas.microsoft.com/office/drawing/2014/main" id="{70C33621-3E8A-4F95-A94A-491C37C811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246" y="107843"/>
            <a:ext cx="2361731" cy="173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8829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713</TotalTime>
  <Words>227</Words>
  <Application>Microsoft Office PowerPoint</Application>
  <PresentationFormat>Custom</PresentationFormat>
  <Paragraphs>58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               03 | Projekto rezultatų ir patirties sklaida    Projekto rezultatų ir patirties sklaida  tarptautinėms gamtosaugos sektoriaus organizacijoms  Tarptautinis tarpsektorinis  ir mokslinis seminarai  Bendradarbiavimas su  kitais panašios tematikos projektais                             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Aniuta</dc:creator>
  <cp:lastModifiedBy>Ieva Junevičienė</cp:lastModifiedBy>
  <cp:revision>65</cp:revision>
  <dcterms:created xsi:type="dcterms:W3CDTF">2006-08-16T00:00:00Z</dcterms:created>
  <dcterms:modified xsi:type="dcterms:W3CDTF">2019-06-17T17:38:46Z</dcterms:modified>
</cp:coreProperties>
</file>